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7" r:id="rId17"/>
    <p:sldId id="348" r:id="rId18"/>
    <p:sldId id="391" r:id="rId19"/>
    <p:sldId id="392" r:id="rId20"/>
    <p:sldId id="393" r:id="rId21"/>
    <p:sldId id="394" r:id="rId22"/>
    <p:sldId id="410" r:id="rId23"/>
    <p:sldId id="411" r:id="rId24"/>
    <p:sldId id="412" r:id="rId25"/>
    <p:sldId id="413" r:id="rId26"/>
    <p:sldId id="414" r:id="rId27"/>
    <p:sldId id="408" r:id="rId28"/>
    <p:sldId id="396" r:id="rId29"/>
    <p:sldId id="336" r:id="rId30"/>
    <p:sldId id="395" r:id="rId31"/>
    <p:sldId id="409" r:id="rId32"/>
    <p:sldId id="398" r:id="rId33"/>
    <p:sldId id="400" r:id="rId34"/>
    <p:sldId id="422" r:id="rId35"/>
    <p:sldId id="423" r:id="rId36"/>
    <p:sldId id="424" r:id="rId37"/>
    <p:sldId id="399" r:id="rId38"/>
    <p:sldId id="418" r:id="rId39"/>
    <p:sldId id="419" r:id="rId40"/>
    <p:sldId id="420" r:id="rId41"/>
    <p:sldId id="421" r:id="rId42"/>
    <p:sldId id="402" r:id="rId43"/>
    <p:sldId id="401" r:id="rId44"/>
    <p:sldId id="403" r:id="rId45"/>
    <p:sldId id="404" r:id="rId46"/>
    <p:sldId id="405" r:id="rId47"/>
    <p:sldId id="406" r:id="rId48"/>
    <p:sldId id="417" r:id="rId49"/>
    <p:sldId id="324" r:id="rId5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Black" panose="02000000000000000000" pitchFamily="2" charset="0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0747936"/>
        <c:axId val="350745584"/>
      </c:barChart>
      <c:catAx>
        <c:axId val="3507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350745584"/>
        <c:crosses val="autoZero"/>
        <c:auto val="1"/>
        <c:lblAlgn val="ctr"/>
        <c:lblOffset val="100"/>
        <c:noMultiLvlLbl val="0"/>
      </c:catAx>
      <c:valAx>
        <c:axId val="35074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3507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849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2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6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0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73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12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48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94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385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D768DB9-3775-0596-A14F-362FDF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162B7C-4B12-920F-C698-FA63AC94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4B2ECFE-0E35-9616-4DE2-FE063B9C0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675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05743B4-9068-CD37-D682-2C7D0706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F63E230-2793-2EF1-A366-21BC23FB6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A1CEE6C-3004-0892-FE58-7B4962525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18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9538F78-250B-4630-24C1-D1DF763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EF556B0-1535-B1A1-FBAB-CCB89642BB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5EF2614-E7EF-DB01-4702-B4CD539CE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1404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AB826D1-5DE7-8B9B-E52B-7566341E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E680E3E-DA26-4628-FB64-A3125F400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DF23384-CB6A-D5C2-8FD9-DF8A434B2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69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74DF783-A5DA-011E-54E8-533AE989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9AAFDEB-5C1F-0C99-05DA-CF952B57E9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9138C4C-D8AC-6437-81FE-7B24ECABB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00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E5E58C-3639-1C98-F351-02DCCA5D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1110D11-BA32-47CE-8619-196D769B8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4B2B0A8-BC2A-94BC-956C-B76B02BB9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375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AAC15DB-6088-8747-5532-A42692FE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926A995-9BDE-6E6F-A95B-9C701063D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E40784D-4D7C-9CC0-4907-5550305093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27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945C768-A0FD-4D6E-AB6E-32571E00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208B479-4879-DD0D-A4F6-56C31F16A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D2B92B2-F43E-DE0C-4537-3857D2353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76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F4F600F-0016-B1EE-3420-A836DB67A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052F993-C328-C614-43D8-5C38272A9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BD785F9-02CF-F728-7B68-24E29A66D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54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9D69B6A-863D-51BA-5BEB-BB1FDBE8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9F5C193-CEB4-D833-0C1D-B004B76D5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83D7E15-0929-E47E-DE81-EDB6D6A75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53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10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4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5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560531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Propósito: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endParaRPr lang="es-CO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Metodología: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realizó una encuesta online (Google </a:t>
            </a:r>
            <a:r>
              <a:rPr lang="es-CO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Forms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dirigida a estudiantes de nivel técnico.</a:t>
            </a:r>
          </a:p>
          <a:p>
            <a:pPr marL="342900" lvl="0" indent="-342900">
              <a:buFont typeface="+mj-lt"/>
              <a:buAutoNum type="arabicPeriod"/>
            </a:pPr>
            <a:endParaRPr lang="es-CO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Hallazgos Clave:</a:t>
            </a:r>
            <a:endParaRPr lang="es-CO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Existe una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alta intención de continuar estudiando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después de obtener el título técnico (85.7% planea seguir estudiando o combinar estudio y trabajo). El nivel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Tecnológico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un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interés moderado pero positivo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el programa específico propuesto: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57.1%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manifestó interés en continuar su formación con esta Tecnología. Sin embargo, un significativo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26.2%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Oportunidad de Empleo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una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preferencia por la modalidad Presencial (85.7%)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2.2. </a:t>
            </a: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Estudio de Mercado-Estudiantes t</a:t>
            </a:r>
            <a:r>
              <a:rPr lang="en-U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é</a:t>
            </a: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cnicos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b="1" dirty="0"/>
              <a:t>¿Tu </a:t>
            </a:r>
            <a:r>
              <a:rPr lang="en-US" b="1" dirty="0" err="1"/>
              <a:t>intención</a:t>
            </a:r>
            <a:r>
              <a:rPr lang="en-US" b="1" dirty="0"/>
              <a:t>,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b="1" dirty="0"/>
              <a:t> </a:t>
            </a:r>
            <a:r>
              <a:rPr lang="en-US" b="1" dirty="0" err="1"/>
              <a:t>obtengas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título</a:t>
            </a:r>
            <a:r>
              <a:rPr lang="en-US" b="1" dirty="0"/>
              <a:t> de </a:t>
            </a:r>
            <a:r>
              <a:rPr lang="en-US" b="1" dirty="0" err="1"/>
              <a:t>técnico</a:t>
            </a:r>
            <a:r>
              <a:rPr lang="en-US" b="1" dirty="0"/>
              <a:t>, es?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, Continuar estudiando: 23.8% , No sabe / No contesta: 9.5% , Empezar a trabajar: 4.8% .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intención</a:t>
            </a:r>
            <a:r>
              <a:rPr lang="en-US" b="1" dirty="0"/>
              <a:t> es </a:t>
            </a:r>
            <a:r>
              <a:rPr lang="en-US" b="1" dirty="0" err="1"/>
              <a:t>seguir</a:t>
            </a:r>
            <a:r>
              <a:rPr lang="en-US" b="1" dirty="0"/>
              <a:t> </a:t>
            </a:r>
            <a:r>
              <a:rPr lang="en-US" b="1" dirty="0" err="1"/>
              <a:t>estudiando</a:t>
            </a:r>
            <a:r>
              <a:rPr lang="en-US" b="1" dirty="0"/>
              <a:t>,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gustaría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Profesional : 61.9% , No sabe / No contesta: 16.7% , Tecnológico : 14.3% , Técnico: 7.1%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¿Le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interesaría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continuar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su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formación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un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programa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Tecnología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Eléctrica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Generación y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Gestión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Eficiente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Energías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Renovables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?  </a:t>
            </a: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¿</a:t>
            </a:r>
            <a:r>
              <a:rPr lang="en-US" b="1" dirty="0" err="1">
                <a:solidFill>
                  <a:schemeClr val="tx1"/>
                </a:solidFill>
              </a:rPr>
              <a:t>Preferiría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estudiar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que </a:t>
            </a:r>
            <a:r>
              <a:rPr lang="en-US" b="1" dirty="0" err="1">
                <a:solidFill>
                  <a:schemeClr val="tx1"/>
                </a:solidFill>
              </a:rPr>
              <a:t>modalidad</a:t>
            </a:r>
            <a:r>
              <a:rPr lang="en-US" b="1" dirty="0">
                <a:solidFill>
                  <a:schemeClr val="tx1"/>
                </a:solidFill>
              </a:rPr>
              <a:t> ?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280652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Población Objetivo:</a:t>
            </a:r>
            <a:r>
              <a:rPr lang="es-CO" dirty="0"/>
              <a:t> Estudiantes Grado 11, Grados 8-9, y Técnicos afines (N=729, 613, 102 respectivamente).</a:t>
            </a:r>
          </a:p>
          <a:p>
            <a:r>
              <a:rPr lang="es-CO" b="1" dirty="0"/>
              <a:t>Alta Intención de Continuar Estudios:</a:t>
            </a:r>
            <a:r>
              <a:rPr lang="es-CO" dirty="0"/>
              <a:t> Mayoría planea seguir a educación superior (preferencia por nivel Tecnológico entre técnicos - 61.9%).</a:t>
            </a:r>
          </a:p>
          <a:p>
            <a:r>
              <a:rPr lang="es-CO" b="1" dirty="0"/>
              <a:t>Interés en el Programa:</a:t>
            </a:r>
            <a:endParaRPr lang="es-CO" dirty="0"/>
          </a:p>
          <a:p>
            <a:pPr lvl="1"/>
            <a:r>
              <a:rPr lang="es-CO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dirty="0"/>
              <a:t>Técnicos: </a:t>
            </a:r>
            <a:r>
              <a:rPr lang="es-CO" b="1" dirty="0"/>
              <a:t>57.1% interesados</a:t>
            </a:r>
            <a:r>
              <a:rPr lang="es-CO" dirty="0"/>
              <a:t> en continuar con esta Tecnología.</a:t>
            </a:r>
          </a:p>
          <a:p>
            <a:r>
              <a:rPr lang="es-CO" b="1" dirty="0"/>
              <a:t>Factores Clave:</a:t>
            </a:r>
            <a:r>
              <a:rPr lang="es-CO" dirty="0"/>
              <a:t> Oportunidad de Empleo y Calidad/Prestigio </a:t>
            </a:r>
            <a:r>
              <a:rPr lang="es-CO" dirty="0" err="1"/>
              <a:t>UCaldas</a:t>
            </a:r>
            <a:r>
              <a:rPr lang="es-CO" dirty="0"/>
              <a:t>.</a:t>
            </a:r>
          </a:p>
          <a:p>
            <a:r>
              <a:rPr lang="es-CO" b="1" dirty="0"/>
              <a:t>Retos Identificados:</a:t>
            </a:r>
            <a:endParaRPr lang="es-CO" dirty="0"/>
          </a:p>
          <a:p>
            <a:pPr lvl="1"/>
            <a:r>
              <a:rPr lang="es-CO" b="1" dirty="0"/>
              <a:t>Segmento "Inseguro" (26.2% Técnicos):</a:t>
            </a:r>
            <a:r>
              <a:rPr lang="es-CO" dirty="0"/>
              <a:t> Requiere estrategias de información y motivación focalizadas.</a:t>
            </a:r>
          </a:p>
          <a:p>
            <a:pPr lvl="1"/>
            <a:r>
              <a:rPr lang="es-CO" b="1" dirty="0"/>
              <a:t>Preferencia Presencial (85.7% Técnicos):</a:t>
            </a:r>
            <a:r>
              <a:rPr lang="es-CO" dirty="0"/>
              <a:t> Justifica la modalidad principal.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Crecimiento del Sector:</a:t>
            </a:r>
            <a:r>
              <a:rPr lang="es-CO" dirty="0"/>
              <a:t> El empleo global en ERNC supera los 11.5 millones (IRENA) y sigue en aumento.</a:t>
            </a:r>
          </a:p>
          <a:p>
            <a:r>
              <a:rPr lang="es-CO" b="1" dirty="0"/>
              <a:t>Demanda Nacional Evidente:</a:t>
            </a:r>
            <a:r>
              <a:rPr lang="es-CO" dirty="0"/>
              <a:t> Búsquedas en portales (</a:t>
            </a:r>
            <a:r>
              <a:rPr lang="es-CO" dirty="0" err="1"/>
              <a:t>Indeed</a:t>
            </a:r>
            <a:r>
              <a:rPr lang="es-CO" dirty="0"/>
              <a:t>, </a:t>
            </a:r>
            <a:r>
              <a:rPr lang="es-CO" dirty="0" err="1"/>
              <a:t>Elempleo</a:t>
            </a:r>
            <a:r>
              <a:rPr lang="es-CO" dirty="0"/>
              <a:t>, </a:t>
            </a:r>
            <a:r>
              <a:rPr lang="es-CO" dirty="0" err="1"/>
              <a:t>Computrabajo</a:t>
            </a:r>
            <a:r>
              <a:rPr lang="es-CO" dirty="0"/>
              <a:t>) muestran vacantes activas para:</a:t>
            </a:r>
          </a:p>
          <a:p>
            <a:pPr lvl="1"/>
            <a:r>
              <a:rPr lang="es-CO" dirty="0"/>
              <a:t>Técnicos de Instalación y Mantenimiento (Solar, Eólica).</a:t>
            </a:r>
          </a:p>
          <a:p>
            <a:pPr lvl="1"/>
            <a:r>
              <a:rPr lang="es-CO" dirty="0"/>
              <a:t>Ayudantes y Coordinadores de Proyectos ERNC.</a:t>
            </a:r>
          </a:p>
          <a:p>
            <a:pPr lvl="1"/>
            <a:r>
              <a:rPr lang="es-CO" dirty="0"/>
              <a:t>Roles en Monitoreo Ambiental, Servicio Técnico, Instrumentación.</a:t>
            </a:r>
          </a:p>
          <a:p>
            <a:r>
              <a:rPr lang="es-CO" b="1" dirty="0"/>
              <a:t>Brecha de Talento:</a:t>
            </a:r>
            <a:r>
              <a:rPr lang="es-CO" dirty="0"/>
              <a:t> Escasez reconocida de </a:t>
            </a:r>
            <a:r>
              <a:rPr lang="es-CO" b="1" dirty="0"/>
              <a:t>Tecnólogos</a:t>
            </a:r>
            <a:r>
              <a:rPr lang="es-CO" dirty="0"/>
              <a:t> especializados (vs. Ingenieros o técnicos básicos).</a:t>
            </a:r>
          </a:p>
          <a:p>
            <a:r>
              <a:rPr lang="es-CO" b="1" dirty="0"/>
              <a:t>Pertinencia del Título:</a:t>
            </a:r>
            <a:r>
              <a:rPr lang="es-CO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programa está dirigido a personas con interés en las energías renovables y el sector eléctrico. Se espera que el aspirante ideal cuente con: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Interés por las energías renovables</a:t>
            </a:r>
            <a:r>
              <a:rPr lang="es-CO" sz="1200" dirty="0"/>
              <a:t> y el desarrollo sostenible.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Habilidades técnicas y lógicas</a:t>
            </a:r>
            <a:r>
              <a:rPr lang="es-CO" sz="1200" dirty="0"/>
              <a:t> básicas en electricidad y tecnología.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Compromiso con la eficiencia energética</a:t>
            </a:r>
            <a:r>
              <a:rPr lang="es-CO" sz="1200" dirty="0"/>
              <a:t> y el cuidado del medio ambiente.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Capacidad de trabajo en equipo</a:t>
            </a:r>
            <a:r>
              <a:rPr lang="es-CO" sz="1200" dirty="0"/>
              <a:t> y colaboración en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Conciencia social y ambiental</a:t>
            </a:r>
            <a:r>
              <a:rPr lang="es-CO" sz="1200" dirty="0"/>
              <a:t> relacionada con el uso de energías limpias.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Junio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2025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</a:t>
            </a:r>
            <a:r>
              <a:rPr lang="en-U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EGRESADOS </a:t>
            </a:r>
            <a:endParaRPr lang="es-ES"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3875078" y="1700582"/>
            <a:ext cx="5124262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egresado será un tecnólogo con habilidades especializadas en la instalación, operación, mantenimiento y gestión eficiente de sistemas de energías renovables, preparado para aplicar sus conocimientos en contextos prácticos y contribuir a la sostenibilidad energética.</a:t>
            </a:r>
            <a:endParaRPr lang="es-CO" sz="1800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267727" cy="18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C8DC66-0EA7-1408-6619-E4345EBE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41" y="1031108"/>
            <a:ext cx="7029717" cy="39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96F5BB-C3A5-E1BE-C3DD-85748ABC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0" y="1097657"/>
            <a:ext cx="7743720" cy="38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531567-2A83-6E6F-F65E-2708615D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" y="1066879"/>
            <a:ext cx="7946170" cy="10127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6E6576-3D7B-5E13-0CAD-3A8B75F37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5" y="2053742"/>
            <a:ext cx="7921902" cy="29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C7BDC1-FB26-E099-8689-5175289BE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45" y="1300814"/>
            <a:ext cx="8310580" cy="34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85198D-9D23-6AF2-F3AC-3D3CAD46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6" y="1066879"/>
            <a:ext cx="7892608" cy="3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FE881E-469B-7746-C28E-D3E35D6A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74" y="1194764"/>
            <a:ext cx="7787584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EB59742-A72C-B13F-AB94-38950FEB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541055-7405-9E5E-7209-29883622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357"/>
            <a:ext cx="9075960" cy="4166372"/>
          </a:xfrm>
          <a:prstGeom prst="rect">
            <a:avLst/>
          </a:prstGeom>
        </p:spPr>
      </p:pic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C1D557D-B851-D517-2DD3-C71782DA4A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48FE40DF-AEDA-B049-7E64-562ED375A6B2}"/>
              </a:ext>
            </a:extLst>
          </p:cNvPr>
          <p:cNvSpPr/>
          <p:nvPr/>
        </p:nvSpPr>
        <p:spPr>
          <a:xfrm>
            <a:off x="1862538" y="4639499"/>
            <a:ext cx="516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0B6FA-A514-BF08-5B98-7B16B939B584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el programa de mecatrónica 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9181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342193" y="1787621"/>
            <a:ext cx="2014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(55 Créditos ≈ 60%)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los programas técnicos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5287B5-1384-8A40-D923-1F446C38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t="4133" r="40469" b="3698"/>
          <a:stretch/>
        </p:blipFill>
        <p:spPr>
          <a:xfrm>
            <a:off x="246315" y="346428"/>
            <a:ext cx="7041892" cy="4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35BBA40-4599-93EB-E8CB-11A42ED8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F8643D-0058-2354-5C1A-6358B3D532A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80ED311-3149-C264-5281-B015DBA4139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54CBFECE-9A77-26C2-FB4A-EBF03B0C3EB3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53DBED8-0483-D346-0E95-D9B6A3DA9965}"/>
              </a:ext>
            </a:extLst>
          </p:cNvPr>
          <p:cNvSpPr/>
          <p:nvPr/>
        </p:nvSpPr>
        <p:spPr>
          <a:xfrm>
            <a:off x="4572000" y="1978851"/>
            <a:ext cx="44827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Sede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5;p24">
            <a:extLst>
              <a:ext uri="{FF2B5EF4-FFF2-40B4-BE49-F238E27FC236}">
                <a16:creationId xmlns:a16="http://schemas.microsoft.com/office/drawing/2014/main" id="{5475E211-3118-6827-E2FD-7C3A565C5D6D}"/>
              </a:ext>
            </a:extLst>
          </p:cNvPr>
          <p:cNvSpPr/>
          <p:nvPr/>
        </p:nvSpPr>
        <p:spPr>
          <a:xfrm>
            <a:off x="15481" y="1978851"/>
            <a:ext cx="448279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9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propuestas: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5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7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0" y="3565672"/>
            <a:ext cx="2647395" cy="12002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826FE5-B355-9459-DFF6-2A760335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0A45FD0-821E-57BE-3916-217668301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2EEB82-7DBF-293F-67A9-B2320B5F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91" y="618136"/>
            <a:ext cx="6493795" cy="43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277528F-7A3A-75F3-F6AB-C3355312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DADDD4E7-F17D-AA99-C8F8-508CB29AA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9407AA-604A-207C-F064-24453C297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00" y="769352"/>
            <a:ext cx="5976577" cy="41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62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D909474-F087-00BE-1AD7-2CD890E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29A5770A-9975-CE74-1F3C-13FEE7A0C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222DA7-D7D5-F544-D9D4-C494A9E25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6" y="1326049"/>
            <a:ext cx="8667187" cy="26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0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Catedraticos</a:t>
            </a: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607CAE-3DB6-0C35-8653-04C1CB2E2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24451"/>
              </p:ext>
            </p:extLst>
          </p:nvPr>
        </p:nvGraphicFramePr>
        <p:xfrm>
          <a:off x="3421970" y="875842"/>
          <a:ext cx="2652098" cy="4096348"/>
        </p:xfrm>
        <a:graphic>
          <a:graphicData uri="http://schemas.openxmlformats.org/drawingml/2006/table">
            <a:tbl>
              <a:tblPr/>
              <a:tblGrid>
                <a:gridCol w="2652098">
                  <a:extLst>
                    <a:ext uri="{9D8B030D-6E8A-4147-A177-3AD203B41FA5}">
                      <a16:colId xmlns:a16="http://schemas.microsoft.com/office/drawing/2014/main" val="1037534567"/>
                    </a:ext>
                  </a:extLst>
                </a:gridCol>
              </a:tblGrid>
              <a:tr h="343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Profesor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705604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ASDRUBAL RAVE FERNANDEZ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5146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DONALDO RODRIGUEZ BERMUDEZ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93824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AUGUSTO ZAPATA ARIAS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42066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 JAIRO PLATA ARRIETA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70705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ANGELA VIVIANA ALZATE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3368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LEOPOLDO RUIZ ARANGO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6820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HERNANDO QUINTERO SANCHEZ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5030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JHON MAURICIO AGUIRRE CORTES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929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ROBERTO JULIO RUIZ AGUILAR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5786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DURANGO IDARRAGA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6872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 SALAZAR SEPULVEDA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6275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ISLÉN TRUJILLO ARISTIZÁBAL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52674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ANDRES CHAVEZ SALAZAR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4046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LEONARDO ANTONIO SARRAZOLA B.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9579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VICTOR ALFONSO JARAMILLO PINEDA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3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SANTIAGO EMILIO CALVO BETANCUR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8189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FERNAN ALDERY MUÑOZ CARDONA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37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 ANDRES CARDONA CASTAÑO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34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OSWALDO CARDENAS DELGADO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73491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MARIO HUMBERTO MARIN MARIN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38165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JORGE URIEL CASTRO NIETO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29849"/>
                  </a:ext>
                </a:extLst>
              </a:tr>
              <a:tr h="924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AUGUSTO LOPEZ ZAPATA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9144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CLAUDIA MILENA MURILLO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1403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 SEPULVEDA GIRALDO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2058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 FIDEL SUAREZ SALGADO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6429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 BOCANEGRA SEPULVEDA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3457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JHONATAN PINEDA ZULUAGA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129420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 JACKSON RODRIGUEZ PULGARIN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9986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ALEJANDRA DUQUE CEBALLOS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5805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LISANDRO EVARISTO CASTIBLANCO GUIO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515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CARLOS ARTURO BARCO RIOS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40421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WILMAR GONZALEZ OROZCO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9210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PAOLA MARCELA ALZATE MONTOYA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61604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 PINILLA ESTUPIÑAN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2259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 GREY BEJARANO SEGURA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4521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CARLOS ALBERTO JARAMILLO MEJIA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12616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GONZALEZ GIRALDO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11936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VICK GUTIERREZ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846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NICOLAS ANTONIO SALAZAR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3011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LUIS FELIPE URIBE LOPEZ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39155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LEONARDO ALZATE ISAZA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93454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SERGIO PINILLA VALENCIA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99098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 FELIPE CALDERÓN GONZÁLEZ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04091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ANDRES FELIPE SANCHEZ JARAMILLO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946810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Manuel Gomez Castro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66014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LUIS FERNANDO GUERRERO CASTRO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174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 CAMILA OSORIO BLANDON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9887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DIEGO ALEJANDRO LONDOÑO PATIÑO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5642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EDUARDO DUQUE DUSSAN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2106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JULIÁN GUILLERMO BRAVO DUSSAN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26382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Bernardo Ceballos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1185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Luz elena 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2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0048FA7-498C-DE66-F5E7-6B9115CA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0234D23-F0D0-DA99-0BB7-48626C79D971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350BBA82-D368-5723-46BF-2621701F24C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de Planta y </a:t>
            </a:r>
            <a:r>
              <a:rPr lang="en-US" b="1" dirty="0" err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ocasionales</a:t>
            </a:r>
            <a:r>
              <a:rPr lang="en-U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 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81555C7-6CFA-C4A6-EBAF-EA33BAA25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55567"/>
              </p:ext>
            </p:extLst>
          </p:nvPr>
        </p:nvGraphicFramePr>
        <p:xfrm>
          <a:off x="3296818" y="1152525"/>
          <a:ext cx="2550363" cy="3416300"/>
        </p:xfrm>
        <a:graphic>
          <a:graphicData uri="http://schemas.openxmlformats.org/drawingml/2006/table">
            <a:tbl>
              <a:tblPr/>
              <a:tblGrid>
                <a:gridCol w="2550363">
                  <a:extLst>
                    <a:ext uri="{9D8B030D-6E8A-4147-A177-3AD203B41FA5}">
                      <a16:colId xmlns:a16="http://schemas.microsoft.com/office/drawing/2014/main" val="8795016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Hugo Ortiz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39750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Posidia Pineda gomez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632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Ricardo Toro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9433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 Duque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6913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Jorge Abel Castañeda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5440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Escobar Rincon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31876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Omar Alberto Tapesco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8861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Sebastian Arcila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43219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192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0242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Alexandro Duarte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8839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Franco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70382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 Isaza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55837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Carla h Gomez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1906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Sandra V hurtado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383714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Jeferson Arango 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57750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Henry H Castaño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75232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Cau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45196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Lina M Cuartas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46869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Liliana Giraldo 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83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42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5F6751-A263-EC83-BC66-8AE818B4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CEEA155-0331-FFC2-8921-A32B42214CD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E4826F2F-3D58-D1DC-8F50-B4D6D8528ECE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programas </a:t>
            </a:r>
            <a:r>
              <a:rPr lang="en-U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Técnico </a:t>
            </a:r>
            <a:endParaRPr lang="es-CO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CC66FA2-04DF-0E64-5C33-B07ECCFC8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58187"/>
              </p:ext>
            </p:extLst>
          </p:nvPr>
        </p:nvGraphicFramePr>
        <p:xfrm>
          <a:off x="3585542" y="862740"/>
          <a:ext cx="1972915" cy="4185810"/>
        </p:xfrm>
        <a:graphic>
          <a:graphicData uri="http://schemas.openxmlformats.org/drawingml/2006/table">
            <a:tbl>
              <a:tblPr>
                <a:tableStyleId>{5767681B-256A-4304-AFB2-B3D1981C573F}</a:tableStyleId>
              </a:tblPr>
              <a:tblGrid>
                <a:gridCol w="1481168">
                  <a:extLst>
                    <a:ext uri="{9D8B030D-6E8A-4147-A177-3AD203B41FA5}">
                      <a16:colId xmlns:a16="http://schemas.microsoft.com/office/drawing/2014/main" val="2917216985"/>
                    </a:ext>
                  </a:extLst>
                </a:gridCol>
                <a:gridCol w="491747">
                  <a:extLst>
                    <a:ext uri="{9D8B030D-6E8A-4147-A177-3AD203B41FA5}">
                      <a16:colId xmlns:a16="http://schemas.microsoft.com/office/drawing/2014/main" val="266809206"/>
                    </a:ext>
                  </a:extLst>
                </a:gridCol>
              </a:tblGrid>
              <a:tr h="12074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Juan Pablo Florez Vargas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37035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Oswldo Cardona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36134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Andres Felipe Zapata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25403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Donaldo Rodríguez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077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Julián Andrés Castrillón Gómez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2204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Ariel Bustos Yague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7546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Daniel Vick Gutiérrez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69248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Ariel Bustos Yague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87949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Victor Orozco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90655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Daniel Vick Gutiérrez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1108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Cristian David Villada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42335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Julian Andres Castrillom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71342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Duvan Camilo Fuquen Espinel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7725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Luis Francisco Rojas B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993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Brigith Holguin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558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Omar Javier Garcia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078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Luis Hernando Carmona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8621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Jhon Jairo Plata Arrieta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7146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Alba Lucia Cardenas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87366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Hamed Sandwey Grismaldo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0118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Mariana Ceballos Sanchez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7172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Camila Alejandra Cordoba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487119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Herman Andres Toro Betancurth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57644"/>
                  </a:ext>
                </a:extLst>
              </a:tr>
              <a:tr h="113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Bustos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 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extLst>
                  <a:ext uri="{0D108BD9-81ED-4DB2-BD59-A6C34878D82A}">
                    <a16:rowId xmlns:a16="http://schemas.microsoft.com/office/drawing/2014/main" val="1218604826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Iván Gerardo Cely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1624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Isabela Loaiza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0093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Alba Lucía Cárdenas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54864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Katerin Grisales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886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Donaldo Rodríguez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9236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Cindy Jhoana </a:t>
                      </a:r>
                      <a:r>
                        <a:rPr lang="es-CO" sz="900" u="none" strike="noStrike" dirty="0" err="1">
                          <a:effectLst/>
                        </a:rPr>
                        <a:t>Hernandez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1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107844"/>
              </p:ext>
            </p:extLst>
          </p:nvPr>
        </p:nvGraphicFramePr>
        <p:xfrm>
          <a:off x="303306" y="621274"/>
          <a:ext cx="4463850" cy="4275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</a:t>
                      </a: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de conocimientos y habilidades prácticas para la instalación, configuración, operación, mantenimiento y gestión eficiente de sistemas de generación de energía basados en fuentes renovables. El programa se enfoca en la implementación de tecnologías eléctricas existentes para la generación limpia, su integración segura y funcional a sistemas eléctricos, la aplicación de estrategias de eficiencia energética a nivel operativo, y el cumplimiento de la normativa técnica y de seguridad vigente, con el fin de formar tecnólogos capaces de soportar técnicamente la transición hacia una matriz energética sostenible.</a:t>
                      </a:r>
                      <a:endParaRPr lang="es-CO" sz="900" u="none" strike="noStrike" cap="none" noProof="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La Dorada,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Anserma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Rio sucio</a:t>
                      </a:r>
                      <a:r>
                        <a:rPr lang="es-ES" sz="100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Aguadas. Caldas (Colombia)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142429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Manizales</a:t>
                      </a:r>
                    </a:p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Municipios 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B70445-34C2-25CA-B27F-909FCD25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998B03A-2FC4-0CC9-398C-0D8429A9C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4E60E16-6EF2-1434-B332-1C46EB09E56D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externos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08D85D-5998-1E2E-BA7C-9E600DA03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48" y="1438274"/>
            <a:ext cx="8827746" cy="23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DFDCAE5-4BBD-A5A3-9C8C-61F01F0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C2FC466-7E0B-6C7F-5D08-8AE613E5908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B265889A-22D4-A18D-B27D-B3A6E9690E2F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externos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0B709E-350A-4CC7-EFED-332B3546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7" y="1519917"/>
            <a:ext cx="8934450" cy="21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593;p58"/>
          <p:cNvSpPr txBox="1"/>
          <p:nvPr/>
        </p:nvSpPr>
        <p:spPr>
          <a:xfrm>
            <a:off x="533124" y="791718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6066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1798" y="3455173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35A00F-14CC-FA13-8DC4-B25EF80A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2" y="111633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CBA1E79-073D-E214-D297-03247737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76C4C03-F3B0-9219-8470-701BDF666548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7BA50755-96A8-B9E0-3E22-F17B2153C1B7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41D04-8BBD-0B3D-F399-D07B4832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42" y="760850"/>
            <a:ext cx="4879465" cy="43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Contexto Energético: Una Oportunidad Estratégica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304106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Sector Eléctrico Colombiano: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Matriz Energética Actual: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Tendencia Global: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Demanda Energética Creciente: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Marco Normativo Favorable: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332741" y="804881"/>
            <a:ext cx="688270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La Transición Energética: Respuesta a Desafíos Globales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332742" y="1671002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El Programa como Agente de Cambio: Formando el talento humano necesario para liderar esta transición.</a:t>
            </a: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49989" y="827108"/>
            <a:ext cx="717296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Caldas: Territorio con Potencial Renovable y Necesidades Formativas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332742" y="1787381"/>
            <a:ext cx="5435788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Compromiso UCALDAS: Respuesta a las necesidades formativas identificadas en municipios (Manizales, La Dorada, Anserma, Riosucio, etc.).</a:t>
            </a: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23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tecnológico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Tiene un costo de $4,417,300  (3,3 SMMLV)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 universidad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utónoma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de Manizales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ofrece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una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2611</Words>
  <Application>Microsoft Office PowerPoint</Application>
  <PresentationFormat>Presentación en pantalla (16:9)</PresentationFormat>
  <Paragraphs>534</Paragraphs>
  <Slides>49</Slides>
  <Notes>49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Arial</vt:lpstr>
      <vt:lpstr>Times New Roman</vt:lpstr>
      <vt:lpstr>Roboto Black</vt:lpstr>
      <vt:lpstr>Calibri</vt:lpstr>
      <vt:lpstr>Roboto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6. Relacionamiento con el sector externo </vt:lpstr>
      <vt:lpstr>6. Relacionamiento con el sector externo 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Fernández E.</dc:creator>
  <cp:lastModifiedBy>Daniel vick</cp:lastModifiedBy>
  <cp:revision>69</cp:revision>
  <dcterms:modified xsi:type="dcterms:W3CDTF">2025-06-09T17:48:27Z</dcterms:modified>
</cp:coreProperties>
</file>